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1" r:id="rId2"/>
    <p:sldId id="292" r:id="rId3"/>
    <p:sldId id="299" r:id="rId4"/>
    <p:sldId id="293" r:id="rId5"/>
    <p:sldId id="295" r:id="rId6"/>
    <p:sldId id="296" r:id="rId7"/>
    <p:sldId id="303" r:id="rId8"/>
    <p:sldId id="300" r:id="rId9"/>
    <p:sldId id="298" r:id="rId10"/>
    <p:sldId id="302" r:id="rId11"/>
    <p:sldId id="305" r:id="rId12"/>
    <p:sldId id="301" r:id="rId13"/>
    <p:sldId id="30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  <a:srgbClr val="99FF33"/>
    <a:srgbClr val="FF66FF"/>
    <a:srgbClr val="FF66CC"/>
    <a:srgbClr val="FF33CC"/>
    <a:srgbClr val="D3B857"/>
    <a:srgbClr val="FF6699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10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8A3E9-25C1-498A-8E51-4FEF8159FF2C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6EBE8-6D38-4A62-BB11-0762BD97F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95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6EBE8-6D38-4A62-BB11-0762BD97FCB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2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9AA9C-FDE1-470C-ACB6-A36FB9AF63FE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13" name="chimes.wav"/>
          </p:stSnd>
        </p:sndAc>
      </p:transition>
    </mc:Choice>
    <mc:Fallback xmlns="">
      <p:transition spd="slow">
        <p:cover/>
        <p:sndAc>
          <p:stSnd>
            <p:snd r:embed="rId15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dorovný svitek 1"/>
          <p:cNvSpPr/>
          <p:nvPr/>
        </p:nvSpPr>
        <p:spPr>
          <a:xfrm>
            <a:off x="755576" y="476672"/>
            <a:ext cx="7632848" cy="5785412"/>
          </a:xfrm>
          <a:prstGeom prst="horizontalScrol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POVĚSTI O POČÁTCÍCH NAŠICH DĚJIN</a:t>
            </a:r>
            <a:endParaRPr lang="cs-CZ" sz="4800" b="1" dirty="0">
              <a:solidFill>
                <a:schemeClr val="tx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279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dorovný svitek 1"/>
          <p:cNvSpPr/>
          <p:nvPr/>
        </p:nvSpPr>
        <p:spPr>
          <a:xfrm>
            <a:off x="1065270" y="136278"/>
            <a:ext cx="6840760" cy="1564530"/>
          </a:xfrm>
          <a:prstGeom prst="horizontalScrol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Doplň správnou postavu nebo zvíře do dvojice.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Klikni na zelené ovály a sleduj jejich cesty.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0576" y="1700808"/>
            <a:ext cx="15540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Horymír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576" y="2386922"/>
            <a:ext cx="998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Bivoj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576" y="3140967"/>
            <a:ext cx="1249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Libuše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576" y="3861047"/>
            <a:ext cx="1277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Ctirad 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576" y="4546153"/>
            <a:ext cx="16225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Bruncvík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0576" y="5301208"/>
            <a:ext cx="3585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Oldřich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3336" y="6021288"/>
            <a:ext cx="1609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Břetislav</a:t>
            </a:r>
            <a:endParaRPr lang="cs-CZ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3" y="1754527"/>
            <a:ext cx="663854" cy="6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ál 12"/>
          <p:cNvSpPr/>
          <p:nvPr/>
        </p:nvSpPr>
        <p:spPr>
          <a:xfrm>
            <a:off x="6804248" y="1835009"/>
            <a:ext cx="2149013" cy="59108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Božena</a:t>
            </a:r>
            <a:endParaRPr lang="cs-CZ" sz="3200" dirty="0"/>
          </a:p>
        </p:txBody>
      </p:sp>
      <p:sp>
        <p:nvSpPr>
          <p:cNvPr id="22" name="Ovál 21"/>
          <p:cNvSpPr/>
          <p:nvPr/>
        </p:nvSpPr>
        <p:spPr>
          <a:xfrm>
            <a:off x="6593837" y="2550415"/>
            <a:ext cx="2149013" cy="59108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Šemík</a:t>
            </a:r>
            <a:endParaRPr lang="cs-CZ" sz="3200" dirty="0"/>
          </a:p>
        </p:txBody>
      </p:sp>
      <p:sp>
        <p:nvSpPr>
          <p:cNvPr id="23" name="Ovál 22"/>
          <p:cNvSpPr/>
          <p:nvPr/>
        </p:nvSpPr>
        <p:spPr>
          <a:xfrm>
            <a:off x="6812947" y="3246104"/>
            <a:ext cx="2149013" cy="59108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Přemysl</a:t>
            </a:r>
            <a:endParaRPr lang="cs-CZ" sz="3200" dirty="0"/>
          </a:p>
        </p:txBody>
      </p:sp>
      <p:sp>
        <p:nvSpPr>
          <p:cNvPr id="24" name="Ovál 23"/>
          <p:cNvSpPr/>
          <p:nvPr/>
        </p:nvSpPr>
        <p:spPr>
          <a:xfrm>
            <a:off x="6334014" y="3955067"/>
            <a:ext cx="2149013" cy="59108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Jitka  </a:t>
            </a:r>
            <a:endParaRPr lang="cs-CZ" sz="3200" dirty="0"/>
          </a:p>
        </p:txBody>
      </p:sp>
      <p:sp>
        <p:nvSpPr>
          <p:cNvPr id="25" name="Ovál 24"/>
          <p:cNvSpPr/>
          <p:nvPr/>
        </p:nvSpPr>
        <p:spPr>
          <a:xfrm>
            <a:off x="6812947" y="4701194"/>
            <a:ext cx="2149013" cy="59108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lev </a:t>
            </a:r>
            <a:endParaRPr lang="cs-CZ" sz="3200" dirty="0"/>
          </a:p>
        </p:txBody>
      </p:sp>
      <p:sp>
        <p:nvSpPr>
          <p:cNvPr id="26" name="Ovál 25"/>
          <p:cNvSpPr/>
          <p:nvPr/>
        </p:nvSpPr>
        <p:spPr>
          <a:xfrm>
            <a:off x="6614754" y="5366934"/>
            <a:ext cx="2149013" cy="59108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Šárka</a:t>
            </a:r>
            <a:endParaRPr lang="cs-CZ" sz="3200" dirty="0"/>
          </a:p>
        </p:txBody>
      </p:sp>
      <p:sp>
        <p:nvSpPr>
          <p:cNvPr id="27" name="Ovál 26"/>
          <p:cNvSpPr/>
          <p:nvPr/>
        </p:nvSpPr>
        <p:spPr>
          <a:xfrm>
            <a:off x="6831524" y="6104959"/>
            <a:ext cx="2149013" cy="59108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kanec</a:t>
            </a:r>
            <a:endParaRPr lang="cs-CZ" sz="3200" dirty="0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963" y="3141501"/>
            <a:ext cx="663854" cy="6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963" y="3861047"/>
            <a:ext cx="663854" cy="6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963" y="4546153"/>
            <a:ext cx="663854" cy="6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963" y="5267370"/>
            <a:ext cx="663854" cy="6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963" y="6004539"/>
            <a:ext cx="663854" cy="6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3" y="2426095"/>
            <a:ext cx="663854" cy="6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07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66 0.00532 C -0.12673 0.00601 -0.13316 0.00463 -0.13906 0.0074 C -0.14219 0.00879 -0.14618 0.01736 -0.14618 0.01759 C -0.14982 0.02754 -0.15139 0.0368 -0.15729 0.0449 C -0.15972 0.05486 -0.16215 0.06481 -0.16441 0.07476 C -0.16354 0.13541 -0.16614 0.15671 -0.15885 0.20347 C -0.15972 0.22314 -0.16024 0.24305 -0.16163 0.26273 C -0.16163 0.26296 -0.16389 0.27546 -0.16441 0.27662 C -0.16719 0.2831 -0.17274 0.28819 -0.17569 0.29444 C -0.18177 0.30764 -0.17517 0.29791 -0.18142 0.30625 C -0.18264 0.31319 -0.18403 0.31944 -0.18559 0.32615 C -0.18611 0.33796 -0.18455 0.35092 -0.18837 0.3618 C -0.19045 0.36782 -0.19687 0.37523 -0.19965 0.37939 C -0.20555 0.38865 -0.21059 0.39861 -0.2151 0.40926 C -0.225 0.43217 -0.23246 0.46296 -0.24757 0.48055 C -0.25451 0.48842 -0.26371 0.49097 -0.27153 0.49629 C -0.27708 0.4949 -0.28298 0.49421 -0.28854 0.49236 C -0.29288 0.49074 -0.29601 0.48564 -0.29982 0.4824 C -0.31024 0.47291 -0.3184 0.46597 -0.32795 0.45648 C -0.33264 0.43703 -0.33576 0.41759 -0.33906 0.39745 C -0.33819 0.39004 -0.33802 0.38264 -0.33628 0.37546 C -0.33403 0.36504 -0.32934 0.36527 -0.325 0.35787 C -0.32135 0.35139 -0.31875 0.34652 -0.31389 0.34189 C -0.31337 0.33912 -0.31319 0.33634 -0.3125 0.33379 C -0.3118 0.33171 -0.30989 0.33055 -0.30955 0.32824 C -0.30868 0.3206 -0.31319 0.32152 -0.31666 0.32014 C -0.3283 0.31551 -0.31337 0.31921 -0.33906 0.3162 C -0.33976 0.31597 -0.35069 0.31342 -0.35191 0.31226 C -0.35347 0.31088 -0.35364 0.3081 -0.35469 0.30625 C -0.35816 0.30023 -0.36163 0.29467 -0.36597 0.29027 C -0.36927 0.28379 -0.37031 0.2787 -0.37153 0.2706 C -0.3684 0.23333 -0.37326 0.26805 -0.36736 0.24884 C -0.36649 0.24652 -0.36701 0.24351 -0.36597 0.24097 C -0.36406 0.23588 -0.35903 0.22708 -0.35903 0.22731 C -0.35521 0.2118 -0.35139 0.19606 -0.34618 0.18171 C -0.34861 0.17176 -0.35104 0.16111 -0.35469 0.15208 C -0.35555 0.15 -0.3559 0.14699 -0.35746 0.14606 C -0.36094 0.14398 -0.3651 0.14467 -0.36875 0.14398 C -0.39601 0.1449 -0.45156 0.14143 -0.4816 0.15601 C -0.48489 0.15532 -0.48854 0.15578 -0.49149 0.15393 C -0.49288 0.15301 -0.49271 0.14907 -0.49427 0.14791 C -0.49722 0.1456 -0.50087 0.14537 -0.50416 0.14398 C -0.51632 0.13125 -0.51944 0.10416 -0.53507 0.09838 C -0.53854 0.09166 -0.54149 0.08703 -0.54635 0.08264 C -0.54861 0.07314 -0.5493 0.06296 -0.55069 0.05301 C -0.55017 0.04629 -0.55121 0.03935 -0.54913 0.03333 C -0.5467 0.02615 -0.53698 0.02361 -0.53229 0.02129 C -0.52778 0.01319 -0.52448 0.00648 -0.52101 -0.00232 C -0.51962 -0.01042 -0.51823 -0.01436 -0.51389 -0.02014 C -0.51302 -0.02408 -0.51111 -0.02801 -0.51111 -0.03218 C -0.51111 -0.04584 -0.51632 -0.05857 -0.51962 -0.07176 C -0.52101 -0.08727 -0.52048 -0.09306 -0.52951 -0.10139 C -0.53142 -0.10949 -0.53229 -0.11667 -0.53229 -0.125 " pathEditMode="relative" rAng="0" ptsTypes="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28" y="18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177 0.00232 C -0.13437 -0.0081 -0.13767 -0.00902 -0.14514 -0.01157 C -0.14791 -0.01412 -0.15347 -0.01852 -0.15503 -0.02291 C -0.15972 -0.03611 -0.15486 -0.04375 -0.1651 -0.05277 C -0.17274 -0.06689 -0.17239 -0.06898 -0.17656 -0.08472 C -0.17934 -0.0956 -0.18281 -0.10555 -0.18507 -0.11689 C -0.18576 -0.13912 -0.18298 -0.15671 -0.19149 -0.1743 C -0.19392 -0.19282 -0.19218 -0.18356 -0.19652 -0.20162 C -0.19774 -0.20648 -0.20017 -0.21064 -0.20139 -0.21551 C -0.20017 -0.24213 -0.19965 -0.25115 -0.19652 -0.27268 C -0.19705 -0.29861 -0.19722 -0.32477 -0.19826 -0.35046 C -0.1993 -0.37662 -0.23698 -0.37477 -0.24774 -0.37592 C -0.2533 -0.37662 -0.25885 -0.37754 -0.26441 -0.37824 C -0.27395 -0.38657 -0.28507 -0.38588 -0.29583 -0.38958 C -0.30416 -0.38889 -0.3125 -0.38912 -0.32066 -0.38727 C -0.32621 -0.38588 -0.32534 -0.38032 -0.32899 -0.37592 C -0.3335 -0.3706 -0.3401 -0.36852 -0.34375 -0.36203 C -0.35104 -0.3493 -0.3552 -0.33495 -0.36371 -0.32314 C -0.37135 -0.31273 -0.38038 -0.30439 -0.38871 -0.2956 C -0.39045 -0.29375 -0.39166 -0.29074 -0.3934 -0.28865 C -0.39774 -0.28379 -0.40225 -0.27963 -0.40677 -0.275 C -0.4085 -0.27338 -0.40885 -0.2699 -0.41007 -0.26805 C -0.41493 -0.26157 -0.42222 -0.25879 -0.4283 -0.25439 C -0.44184 -0.2449 -0.45642 -0.23889 -0.47135 -0.23379 C -0.47882 -0.23472 -0.49114 -0.22847 -0.49114 -0.24305 C -0.49114 -0.25602 -0.49132 -0.26921 -0.48958 -0.28194 C -0.48836 -0.28958 -0.47465 -0.29328 -0.47465 -0.29305 C -0.47257 -0.29791 -0.47014 -0.30254 -0.46805 -0.30717 C -0.46684 -0.30972 -0.4677 -0.31365 -0.46632 -0.3162 C -0.46527 -0.31805 -0.46319 -0.31782 -0.46145 -0.31852 C -0.45607 -0.3243 -0.45 -0.32639 -0.44479 -0.3324 C -0.43993 -0.33773 -0.43836 -0.34745 -0.43333 -0.35277 C -0.42586 -0.36064 -0.4184 -0.36759 -0.41007 -0.37361 C -0.40729 -0.38541 -0.40573 -0.39814 -0.40347 -0.41018 C -0.40399 -0.42199 -0.4026 -0.44814 -0.41007 -0.46064 C -0.41059 -0.46157 -0.41979 -0.47083 -0.4217 -0.47199 C -0.42482 -0.47407 -0.43159 -0.47662 -0.43159 -0.47639 C -0.43402 -0.48912 -0.43906 -0.49953 -0.44323 -0.51111 C -0.44479 -0.51597 -0.44774 -0.52777 -0.44982 -0.53171 C -0.4526 -0.5368 -0.45746 -0.53727 -0.46145 -0.53842 C -0.48993 -0.53727 -0.50972 -0.53564 -0.53593 -0.52939 C -0.5533 -0.53102 -0.55955 -0.5324 -0.57413 -0.53634 C -0.61649 -0.53402 -0.61545 -0.51481 -0.61545 -0.53842 " pathEditMode="relative" rAng="0" ptsTypes="ffffffffffffffffffffffffffffffffffffffffffA">
                                      <p:cBhvr>
                                        <p:cTn id="23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36" y="-2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642 -0.01274 C -0.11042 -0.01413 -0.12101 -0.01737 -0.12361 -0.01968 C -0.12708 -0.02269 -0.13003 -0.02709 -0.13403 -0.02894 C -0.14913 -0.03565 -0.15868 -0.03843 -0.17535 -0.04051 C -0.18802 -0.04399 -0.1816 -0.04075 -0.19427 -0.05186 C -0.19601 -0.05348 -0.19774 -0.05487 -0.19948 -0.05649 C -0.20122 -0.05811 -0.20469 -0.06112 -0.20469 -0.06088 C -0.2092 -0.07894 -0.21997 -0.07362 -0.23403 -0.075 C -0.25052 -0.0794 -0.25538 -0.07894 -0.27535 -0.07732 C -0.28681 -0.07223 -0.29792 -0.07246 -0.30816 -0.06343 C -0.31233 -0.047 -0.31094 -0.047 -0.32361 -0.04051 C -0.32708 -0.03866 -0.33403 -0.03588 -0.33403 -0.03565 C -0.34149 -0.0257 -0.34601 -0.01621 -0.35295 -0.00602 C -0.35729 0.00046 -0.36667 0.0125 -0.36667 0.01273 C -0.36892 0.02175 -0.37986 0.04722 -0.38403 0.05393 C -0.38681 0.05856 -0.39097 0.06134 -0.39427 0.06527 C -0.39722 0.06898 -0.40035 0.07268 -0.40295 0.07685 C -0.41302 0.09351 -0.40243 0.08472 -0.41493 0.09282 C -0.41979 0.10254 -0.43056 0.1206 -0.43056 0.12083 C -0.43264 0.13912 -0.43663 0.16087 -0.44601 0.17569 C -0.44757 0.17824 -0.44931 0.18055 -0.45122 0.18263 C -0.45503 0.1868 -0.46337 0.19398 -0.46337 0.19421 C -0.46736 0.20092 -0.47344 0.20648 -0.47535 0.21481 C -0.47795 0.22662 -0.47917 0.23495 -0.48403 0.24467 C -0.48594 0.25671 -0.48611 0.26111 -0.49253 0.2699 C -0.49392 0.27523 -0.4941 0.28101 -0.49601 0.28611 C -0.49722 0.28958 -0.49948 0.29212 -0.50122 0.29513 C -0.50243 0.29745 -0.50382 0.29953 -0.50469 0.30208 C -0.50937 0.31481 -0.51615 0.32615 -0.52535 0.33425 C -0.52986 0.34328 -0.52778 0.34699 -0.53576 0.35046 C -0.53889 0.35462 -0.54323 0.35717 -0.54601 0.3618 C -0.54722 0.36365 -0.5467 0.36666 -0.54774 0.36875 C -0.54948 0.37222 -0.55503 0.37847 -0.55816 0.38032 C -0.56319 0.38333 -0.5684 0.38518 -0.57361 0.38726 C -0.57535 0.38796 -0.57882 0.38935 -0.57882 0.38958 C -0.6033 0.38634 -0.5934 0.39282 -0.59948 0.36875 C -0.6 0.35185 -0.60035 0.33518 -0.60122 0.31828 C -0.60226 0.29837 -0.6066 0.27476 -0.59948 0.25601 C -0.59323 0.23958 -0.58125 0.23425 -0.57361 0.21944 C -0.56962 0.19861 -0.56233 0.20023 -0.54948 0.19166 C -0.54826 0.18935 -0.54687 0.18726 -0.54601 0.18495 C -0.54514 0.18287 -0.54514 0.18009 -0.54427 0.178 C -0.53993 0.16782 -0.53385 0.1581 -0.52882 0.14814 C -0.52292 0.13634 -0.53073 0.12546 -0.5184 0.1206 C -0.51337 0.11597 -0.50764 0.11435 -0.50295 0.10902 C -0.49792 0.10347 -0.49618 0.09328 -0.4908 0.08842 C -0.47882 0.07754 -0.48403 0.08217 -0.47535 0.07453 C -0.47361 0.07291 -0.47014 0.0699 -0.47014 0.07013 C -0.46719 0.0581 -0.47049 0.06689 -0.46337 0.05833 C -0.45972 0.05393 -0.45295 0.04467 -0.45295 0.0449 C -0.45035 0.03078 -0.45035 0.0206 -0.45816 0.01018 C -0.46319 -0.00996 -0.47917 -0.00834 -0.49253 -0.01274 C -0.49427 -0.0132 -0.49618 -0.01389 -0.49774 -0.01505 C -0.49965 -0.01621 -0.50087 -0.01899 -0.50295 -0.01968 C -0.50799 -0.0213 -0.51319 -0.0213 -0.5184 -0.022 C -0.53681 -0.0213 -0.55521 -0.02176 -0.57361 -0.01968 C -0.57569 -0.01945 -0.57691 -0.01621 -0.57882 -0.01505 C -0.58507 -0.01135 -0.59097 -0.01274 -0.59774 -0.01274 " pathEditMode="relative" rAng="0" ptsTypes="fffffffffffffffffffffffffffffffffffffffffffffffffffffffffA">
                                      <p:cBhvr>
                                        <p:cTn id="32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17" y="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05 0.00649 C -0.09879 0.00718 -0.10052 0.00764 -0.10208 0.0088 C -0.10399 0.00996 -0.10538 0.01227 -0.10729 0.01343 C -0.11997 0.02061 -0.13004 0.02385 -0.14184 0.03403 C -0.14427 0.03612 -0.14774 0.03542 -0.15052 0.03635 C -0.15625 0.0382 -0.16215 0.04075 -0.16771 0.04329 C -0.18229 0.06274 -0.20139 0.07107 -0.22118 0.07547 C -0.24184 0.07454 -0.26858 0.08797 -0.28316 0.06852 C -0.28455 0.06667 -0.28507 0.0632 -0.28663 0.06158 C -0.29097 0.05718 -0.29688 0.05718 -0.30208 0.05487 C -0.30764 0.05232 -0.31945 0.05024 -0.31945 0.05047 C -0.32726 0.0426 -0.33299 0.03565 -0.34184 0.03172 C -0.34566 0.02431 -0.3467 0.01737 -0.34879 0.0088 C -0.35052 -0.03194 -0.35243 -0.07245 -0.35556 -0.11296 C -0.35382 -0.21319 -0.36007 -0.32037 -0.35052 -0.41875 C -0.35104 -0.43495 -0.35139 -0.45092 -0.35208 -0.46713 C -0.35243 -0.47476 -0.35243 -0.48263 -0.35382 -0.49004 C -0.35452 -0.49444 -0.35938 -0.50046 -0.3625 -0.50162 C -0.37483 -0.50648 -0.39115 -0.50879 -0.40382 -0.51064 C -0.41424 -0.51527 -0.41285 -0.52384 -0.41597 -0.53611 C -0.41545 -0.53912 -0.41563 -0.54282 -0.41424 -0.54513 C -0.41302 -0.54699 -0.41059 -0.54629 -0.40903 -0.54745 C -0.40712 -0.54861 -0.4059 -0.55138 -0.40382 -0.55208 C -0.39653 -0.55486 -0.38889 -0.55463 -0.38142 -0.55671 C -0.36945 -0.55509 -0.36285 -0.55324 -0.35208 -0.54976 C -0.34549 -0.54375 -0.34306 -0.54513 -0.33837 -0.53611 C -0.33646 -0.5287 -0.33229 -0.51805 -0.33663 -0.51527 C -0.34028 -0.51273 -0.34479 -0.51412 -0.34879 -0.51296 C -0.35816 -0.51041 -0.36702 -0.50648 -0.37639 -0.50393 C -0.37882 -0.49884 -0.38108 -0.48634 -0.3849 -0.4831 C -0.38802 -0.48055 -0.39531 -0.47847 -0.39531 -0.47824 C -0.39705 -0.47615 -0.39931 -0.47453 -0.40052 -0.47175 C -0.40504 -0.46064 -0.41042 -0.43148 -0.4125 -0.41875 C -0.4132 -0.41481 -0.41337 -0.41088 -0.41424 -0.40717 C -0.41528 -0.40254 -0.41771 -0.39351 -0.41771 -0.39328 C -0.41563 -0.36574 -0.41771 -0.37777 -0.4125 -0.35671 C -0.41129 -0.35208 -0.40903 -0.34282 -0.40903 -0.34259 C -0.40955 -0.33287 -0.4099 -0.32291 -0.41077 -0.31296 C -0.41181 -0.30208 -0.41754 -0.29259 -0.42118 -0.2831 C -0.42205 -0.28101 -0.4217 -0.27777 -0.42292 -0.27615 C -0.42656 -0.27129 -0.43386 -0.27106 -0.43837 -0.26944 C -0.44097 -0.26851 -0.45 -0.26435 -0.45382 -0.2625 C -0.45955 -0.25995 -0.46406 -0.25601 -0.46945 -0.25324 C -0.47222 -0.25185 -0.47517 -0.25185 -0.47795 -0.25092 C -0.4908 -0.24629 -0.5033 -0.23981 -0.51597 -0.23495 C -0.51979 -0.23356 -0.52257 -0.22916 -0.52639 -0.228 C -0.53142 -0.22638 -0.53663 -0.22638 -0.54184 -0.22569 C -0.5559 -0.21921 -0.54844 -0.22175 -0.56424 -0.21875 C -0.57431 -0.21435 -0.56754 -0.21643 -0.5849 -0.21643 " pathEditMode="relative" rAng="0" ptsTypes="ffffffffffffffffffffffffffffffffffffffffffffffffA">
                                      <p:cBhvr>
                                        <p:cTn id="41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92" y="-2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79 0.00486 C -0.10139 -0.00092 -0.10816 -0.00092 -0.11545 -0.0044 C -0.12135 -0.01574 -0.11719 -0.00949 -0.12934 -0.02037 C -0.13247 -0.02315 -0.13976 -0.025 -0.13976 -0.02477 C -0.1566 -0.06041 -0.14045 -0.10833 -0.14826 -0.14907 C -0.14983 -0.1662 -0.14878 -0.17014 -0.15868 -0.17893 C -0.1592 -0.18125 -0.15937 -0.18379 -0.16042 -0.18588 C -0.16181 -0.18866 -0.16441 -0.18981 -0.16545 -0.19282 C -0.16753 -0.19838 -0.16736 -0.20509 -0.16892 -0.21111 C -0.16997 -0.25069 -0.17066 -0.27662 -0.1776 -0.31227 C -0.17656 -0.35023 -0.18542 -0.37569 -0.16389 -0.39514 C -0.16059 -0.39815 -0.15677 -0.3993 -0.15347 -0.40208 C -0.14965 -0.41713 -0.14583 -0.43171 -0.15694 -0.44097 C -0.15885 -0.44884 -0.15972 -0.46597 -0.16545 -0.47106 C -0.17326 -0.47824 -0.20382 -0.47754 -0.20694 -0.47778 C -0.23455 -0.47708 -0.26233 -0.4787 -0.28976 -0.47546 C -0.29375 -0.475 -0.29653 -0.46944 -0.3 -0.46643 C -0.30174 -0.46481 -0.30521 -0.4618 -0.30521 -0.46157 C -0.31302 -0.44606 -0.31198 -0.42708 -0.31389 -0.40879 C -0.31545 -0.39421 -0.31406 -0.37963 -0.32587 -0.3743 C -0.33351 -0.35949 -0.34167 -0.36597 -0.35347 -0.36991 C -0.35694 -0.37291 -0.3599 -0.37708 -0.36389 -0.37893 C -0.36858 -0.38102 -0.38003 -0.38403 -0.38455 -0.38819 C -0.38802 -0.3912 -0.39236 -0.39305 -0.39479 -0.39745 C -0.39774 -0.40278 -0.40347 -0.41342 -0.40347 -0.41319 C -0.40399 -0.41574 -0.40434 -0.41828 -0.40521 -0.42037 C -0.40729 -0.42523 -0.41076 -0.42893 -0.41215 -0.43426 C -0.41354 -0.43958 -0.41302 -0.4456 -0.41545 -0.45023 C -0.41944 -0.45787 -0.42691 -0.46111 -0.43281 -0.46643 C -0.43733 -0.47037 -0.44306 -0.47129 -0.44826 -0.47338 C -0.45 -0.47407 -0.45347 -0.47546 -0.45347 -0.47523 C -0.46215 -0.47477 -0.47257 -0.48055 -0.47934 -0.47338 C -0.48472 -0.46759 -0.48073 -0.45486 -0.48108 -0.4456 C -0.48403 -0.36088 -0.47969 -0.39953 -0.48455 -0.36065 C -0.48403 -0.33773 -0.48385 -0.31458 -0.48281 -0.29166 C -0.48264 -0.28842 -0.48125 -0.28565 -0.48108 -0.28241 C -0.47986 -0.23935 -0.49149 -0.19745 -0.47413 -0.16296 C -0.47674 -0.14537 -0.48073 -0.13889 -0.48802 -0.12384 C -0.48906 -0.12153 -0.49028 -0.11921 -0.49132 -0.1169 C -0.49253 -0.11458 -0.49479 -0.10995 -0.49479 -0.10972 C -0.49514 -0.10602 -0.49601 -0.09259 -0.49826 -0.08703 C -0.50608 -0.06852 -0.51545 -0.05717 -0.52934 -0.04791 C -0.53681 -0.04305 -0.54444 -0.04259 -0.55174 -0.03657 C -0.55226 -0.03426 -0.55191 -0.03102 -0.55347 -0.02963 C -0.55642 -0.02685 -0.56389 -0.025 -0.56389 -0.02477 C -0.56493 -0.02268 -0.56719 -0.01805 -0.56719 -0.01782 " pathEditMode="relative" rAng="0" ptsTypes="fffffffffffffffffffffffffffffffffffffffffffffA">
                                      <p:cBhvr>
                                        <p:cTn id="50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28" y="-2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555 -0.01019 C -0.10903 -0.00857 -0.11285 -0.00834 -0.11597 -0.00556 C -0.11944 -0.00255 -0.12621 0.00347 -0.12621 0.0037 C -0.13316 0.0169 -0.14583 0.01967 -0.15729 0.02199 C -0.16441 0.025 -0.171 0.02801 -0.17795 0.03125 C -0.18455 0.03426 -0.18889 0.03981 -0.19531 0.04259 C -0.21024 0.03981 -0.22326 0.03356 -0.23837 0.03125 C -0.25955 0.0243 -0.22378 0.03565 -0.27465 0.02662 C -0.28021 0.02569 -0.2868 0.02083 -0.29184 0.01736 C -0.2993 0.01805 -0.30677 0.01829 -0.31423 0.01967 C -0.32448 0.02176 -0.33541 0.02685 -0.34531 0.03125 C -0.3467 0.03194 -0.36458 0.03541 -0.36597 0.03565 C -0.43437 0.03472 -0.496 0.03333 -0.5625 0.02893 C -0.57621 0.02963 -0.59028 0.02824 -0.60382 0.03125 C -0.61354 0.03333 -0.62187 0.05231 -0.62621 0.06111 C -0.62725 0.06342 -0.62969 0.06782 -0.62969 0.06805 C -0.63229 0.07847 -0.63229 0.08958 -0.63489 0.10023 C -0.63732 0.12176 -0.64514 0.15301 -0.62969 0.1669 C -0.62569 0.17477 -0.62187 0.17986 -0.61597 0.18518 C -0.60764 0.20185 -0.59357 0.20324 -0.57969 0.20579 C -0.56632 0.2081 -0.55347 0.21273 -0.5401 0.21504 C -0.53455 0.21805 -0.5283 0.21875 -0.52291 0.22199 C -0.5158 0.22616 -0.51146 0.23472 -0.50382 0.23796 C -0.496 0.24143 -0.49062 0.24236 -0.48316 0.24722 C -0.47482 0.26366 -0.47916 0.25717 -0.47118 0.26782 C -0.46493 0.28866 -0.4533 0.30069 -0.4401 0.31389 C -0.43594 0.32315 -0.43368 0.33241 -0.42969 0.34143 C -0.4276 0.34606 -0.42691 0.35393 -0.42291 0.35532 C -0.41823 0.35694 -0.41354 0.35787 -0.40903 0.35995 C -0.40555 0.36157 -0.39878 0.36458 -0.39878 0.36481 C -0.39236 0.37569 -0.3901 0.38796 -0.38663 0.40116 C -0.38507 0.40717 -0.38316 0.41967 -0.38316 0.41991 C -0.38368 0.42893 -0.38298 0.43842 -0.38489 0.44722 C -0.38576 0.45116 -0.39323 0.45278 -0.39531 0.45416 C -0.40451 0.46041 -0.41319 0.46759 -0.42291 0.47222 C -0.42951 0.47592 -0.43403 0.47616 -0.4401 0.48171 C -0.4441 0.49768 -0.44496 0.49815 -0.4401 0.52523 C -0.43975 0.52778 -0.43663 0.52685 -0.43489 0.52778 C -0.42482 0.53356 -0.41614 0.54143 -0.40555 0.54583 C -0.39739 0.55347 -0.39236 0.56273 -0.38663 0.57338 C -0.38541 0.57592 -0.38472 0.57847 -0.38316 0.58032 C -0.38003 0.58426 -0.37291 0.58981 -0.37291 0.59004 C -0.36788 0.6 -0.36441 0.60046 -0.37291 0.60787 C -0.50972 0.60509 -0.45087 0.61967 -0.50729 0.59421 C -0.51719 0.58426 -0.51337 0.5912 -0.51771 0.57338 C -0.51823 0.57129 -0.52118 0.57199 -0.52291 0.57129 C -0.54392 0.56412 -0.52187 0.57245 -0.53663 0.56666 C -0.5408 0.55 -0.53993 0.54861 -0.55382 0.54375 C -0.55729 0.54074 -0.56076 0.5375 -0.56423 0.53426 C -0.56597 0.5331 -0.56771 0.53125 -0.56944 0.53009 C -0.57118 0.52824 -0.57465 0.52523 -0.57465 0.52546 C -0.57812 0.51829 -0.58107 0.50463 -0.58837 0.50463 " pathEditMode="relative" rAng="0" ptsTypes="fffffffffffffffffffffffffffffffffffffffffffffffffffA">
                                      <p:cBhvr>
                                        <p:cTn id="5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79" y="3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885 -0.0051 C -0.11666 0.00185 -0.11805 0.00208 -0.12777 -0.00047 C -0.1335 -0.01181 -0.13923 -0.02362 -0.14496 -0.03496 C -0.14618 -0.03727 -0.14652 -0.04074 -0.14843 -0.04167 C -0.15416 -0.04422 -0.15833 -0.04838 -0.16406 -0.05093 C -0.17048 -0.06436 -0.1776 -0.0625 -0.18819 -0.06713 C -0.19132 -0.0713 -0.19809 -0.08218 -0.20364 -0.08542 C -0.20902 -0.08866 -0.21909 -0.09005 -0.2243 -0.09468 C -0.22604 -0.0963 -0.2276 -0.09815 -0.22951 -0.09931 C -0.23333 -0.10139 -0.24357 -0.10278 -0.2467 -0.10394 C -0.25017 -0.1051 -0.25711 -0.10834 -0.25711 -0.10811 C -0.26041 -0.11482 -0.26302 -0.12199 -0.26562 -0.12917 C -0.26649 -0.13125 -0.26614 -0.13426 -0.26736 -0.13612 C -0.26927 -0.13912 -0.27205 -0.14051 -0.2743 -0.14283 C -0.27569 -0.15348 -0.2776 -0.1625 -0.27951 -0.17292 C -0.28159 -0.19746 -0.28298 -0.21551 -0.28472 -0.24167 C -0.28559 -0.25463 -0.28958 -0.26806 -0.29149 -0.28079 C -0.29253 -0.3051 -0.2875 -0.32917 -0.30364 -0.34283 C -0.30902 -0.35371 -0.31562 -0.35348 -0.32257 -0.36135 C -0.32448 -0.36343 -0.32552 -0.36713 -0.32777 -0.36829 C -0.33211 -0.37037 -0.33698 -0.36991 -0.34149 -0.37061 C -0.36319 -0.36922 -0.3783 -0.3801 -0.38472 -0.3544 C -0.39687 -0.35996 -0.40816 -0.36713 -0.42083 -0.37061 C -0.43107 -0.37338 -0.4526 -0.37431 -0.46059 -0.375 C -0.48159 -0.38218 -0.50069 -0.37871 -0.52257 -0.37732 C -0.53125 -0.36991 -0.52656 -0.37524 -0.53472 -0.35903 C -0.53698 -0.3544 -0.5375 -0.34699 -0.54149 -0.34514 C -0.54705 -0.3426 -0.55156 -0.33866 -0.55711 -0.33612 C -0.56336 -0.32987 -0.56857 -0.32431 -0.57257 -0.31528 C -0.57552 -0.30857 -0.57586 -0.3051 -0.57951 -0.29931 C -0.58559 -0.28959 -0.59409 -0.28542 -0.60191 -0.27848 C -0.60521 -0.27014 -0.60746 -0.26158 -0.61059 -0.25324 C -0.61493 -0.225 -0.61736 -0.21875 -0.61232 -0.18426 C -0.61198 -0.18195 -0.60885 -0.18264 -0.60711 -0.18195 C -0.596 -0.17778 -0.58576 -0.17269 -0.5743 -0.17061 C -0.56215 -0.1625 -0.54652 -0.16158 -0.53298 -0.15903 C -0.52534 -0.15556 -0.52621 -0.15556 -0.51562 -0.1544 C -0.49201 -0.15186 -0.44496 -0.14746 -0.44496 -0.14723 C -0.43437 -0.14375 -0.42361 -0.14005 -0.41562 -0.12917 C -0.40711 -0.1176 -0.40347 -0.10463 -0.39149 -0.09931 C -0.38368 -0.09213 -0.37413 -0.08889 -0.36562 -0.08311 C -0.35086 -0.06343 -0.34218 -0.05672 -0.32083 -0.05093 C -0.3092 -0.04468 -0.29635 -0.04005 -0.28819 -0.0257 C -0.28646 -0.02269 -0.28559 -0.01829 -0.28298 -0.01644 C -0.27986 -0.01412 -0.27604 -0.01505 -0.27257 -0.01412 C -0.2658 -0.01227 -0.26111 -0.00996 -0.25538 -0.0051 C -0.25 0.00555 -0.24861 0.00277 -0.23975 0.00648 C -0.23628 0.00787 -0.22951 0.01111 -0.22951 0.01134 C -0.21718 0.03564 -0.2309 0.08078 -0.23975 0.10532 C -0.2434 0.11551 -0.24444 0.11273 -0.25364 0.11689 C -0.26649 0.12268 -0.28836 0.12245 -0.2967 0.13981 C -0.3085 0.16481 -0.30746 0.19305 -0.31406 0.22037 C -0.3158 0.22754 -0.31666 0.23541 -0.32083 0.24097 C -0.32291 0.24375 -0.33993 0.25578 -0.34149 0.25717 C -0.34878 0.26365 -0.34531 0.26111 -0.35538 0.26388 C -0.38107 0.28101 -0.34184 0.25578 -0.37083 0.27083 C -0.39635 0.28402 -0.37326 0.27777 -0.3967 0.2824 C -0.42621 0.2956 -0.44739 0.30069 -0.47951 0.30301 C -0.48402 0.3037 -0.49323 0.30532 -0.49323 0.30555 " pathEditMode="relative" rAng="0" ptsTypes="ffffffffffffffffffffffffffffffffffffffffffffffffffffffffffA">
                                      <p:cBhvr>
                                        <p:cTn id="6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34" y="-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1070404" y="1988840"/>
            <a:ext cx="6840760" cy="2592288"/>
          </a:xfrm>
          <a:prstGeom prst="horizontalScrol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</a:rPr>
              <a:t>Vylušti správně tajenku.</a:t>
            </a:r>
            <a:endParaRPr lang="cs-CZ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04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009151"/>
              </p:ext>
            </p:extLst>
          </p:nvPr>
        </p:nvGraphicFramePr>
        <p:xfrm>
          <a:off x="0" y="247848"/>
          <a:ext cx="7176120" cy="70695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55545">
                <a:tc gridSpan="4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45"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45">
                <a:tc row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45"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545">
                <a:tc grid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545">
                <a:tc rowSpan="2" gridSpan="3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545">
                <a:tc gridSpan="3"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0768">
                <a:tc gridSpan="1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67908" y="4224729"/>
            <a:ext cx="478868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200" dirty="0" smtClean="0"/>
              <a:t>Manžel Libuše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Manžel Kazi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Naši předkové 5.- 6.stol.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Obdělávali půdu, chovali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 dobytek, drůbež, rybařili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880158" y="4224729"/>
            <a:ext cx="426552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5. Kroniku českou napsal</a:t>
            </a:r>
          </a:p>
          <a:p>
            <a:r>
              <a:rPr lang="cs-CZ" sz="3200" dirty="0" smtClean="0"/>
              <a:t>6. Sestra Libuše</a:t>
            </a:r>
          </a:p>
          <a:p>
            <a:r>
              <a:rPr lang="cs-CZ" sz="3200" dirty="0" smtClean="0"/>
              <a:t>7. Uměla předpovídat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budoucnost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0424" y="177297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1.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0424" y="705239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2.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0424" y="1268856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3.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3695" y="1812099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4.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0424" y="2857453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6.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03695" y="2365324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5.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05826" y="3356992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7.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3633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111495"/>
              </p:ext>
            </p:extLst>
          </p:nvPr>
        </p:nvGraphicFramePr>
        <p:xfrm>
          <a:off x="0" y="247848"/>
          <a:ext cx="7176120" cy="659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840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P</a:t>
                      </a:r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Ř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M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Y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L</a:t>
                      </a:r>
                      <a:endParaRPr lang="cs-CZ" sz="28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B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I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V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O</a:t>
                      </a:r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J</a:t>
                      </a:r>
                      <a:endParaRPr lang="cs-CZ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L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V</a:t>
                      </a:r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A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N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É</a:t>
                      </a:r>
                      <a:endParaRPr lang="cs-CZ" sz="28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Z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M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Ě</a:t>
                      </a:r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D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Ě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L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C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I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K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S</a:t>
                      </a:r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M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A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S</a:t>
                      </a:r>
                      <a:endParaRPr lang="cs-CZ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 gridSpan="3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T</a:t>
                      </a:r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A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3"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L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I</a:t>
                      </a:r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B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U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Š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E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720">
                <a:tc gridSpan="1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395536" y="4437112"/>
            <a:ext cx="1420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Řešení: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0877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dorovný svitek 1"/>
          <p:cNvSpPr/>
          <p:nvPr/>
        </p:nvSpPr>
        <p:spPr>
          <a:xfrm>
            <a:off x="755576" y="476672"/>
            <a:ext cx="7632848" cy="5785412"/>
          </a:xfrm>
          <a:prstGeom prst="horizontalScrol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400" b="1" dirty="0" smtClean="0">
                <a:solidFill>
                  <a:schemeClr val="tx1"/>
                </a:solidFill>
                <a:effectLst/>
              </a:rPr>
              <a:t>POVĚST </a:t>
            </a:r>
            <a:r>
              <a:rPr lang="cs-CZ" sz="4400" dirty="0" smtClean="0">
                <a:solidFill>
                  <a:schemeClr val="tx1"/>
                </a:solidFill>
                <a:effectLst/>
              </a:rPr>
              <a:t> má některé prvky pravdivé. Vystupuje v ní pravdivá postava nebo je pravdivé místo. Zbytek pověsti je vymyšlený.</a:t>
            </a:r>
            <a:r>
              <a:rPr lang="cs-CZ" sz="44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cs-CZ" sz="44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773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dorovný svitek 1"/>
          <p:cNvSpPr/>
          <p:nvPr/>
        </p:nvSpPr>
        <p:spPr>
          <a:xfrm>
            <a:off x="755576" y="476672"/>
            <a:ext cx="7632848" cy="5785412"/>
          </a:xfrm>
          <a:prstGeom prst="horizontalScrol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400" dirty="0" smtClean="0">
                <a:solidFill>
                  <a:schemeClr val="tx1"/>
                </a:solidFill>
                <a:effectLst/>
              </a:rPr>
              <a:t>Pražský kněz </a:t>
            </a:r>
            <a:r>
              <a:rPr lang="cs-CZ" sz="4400" b="1" dirty="0" smtClean="0">
                <a:solidFill>
                  <a:schemeClr val="tx1"/>
                </a:solidFill>
                <a:effectLst/>
              </a:rPr>
              <a:t>KOSMAS </a:t>
            </a:r>
            <a:r>
              <a:rPr lang="cs-CZ" sz="4400" dirty="0" smtClean="0">
                <a:solidFill>
                  <a:schemeClr val="tx1"/>
                </a:solidFill>
                <a:effectLst/>
              </a:rPr>
              <a:t>zaznamenal jako první vyprávění Slovanů. Sepsal pověsti = </a:t>
            </a:r>
            <a:r>
              <a:rPr lang="cs-CZ" sz="4400" b="1" dirty="0" smtClean="0">
                <a:solidFill>
                  <a:schemeClr val="tx1"/>
                </a:solidFill>
                <a:effectLst/>
              </a:rPr>
              <a:t>KRONIKA ČESKÁ.</a:t>
            </a:r>
            <a:endParaRPr lang="cs-CZ" sz="44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471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5182" y="380258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cs-CZ" sz="3200" b="1" dirty="0" smtClean="0">
                <a:solidFill>
                  <a:srgbClr val="002060"/>
                </a:solidFill>
              </a:rPr>
              <a:t>Bratři Čech, Lech a Rus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dirty="0" smtClean="0"/>
              <a:t>se vydali se svým lidem </a:t>
            </a:r>
          </a:p>
          <a:p>
            <a:r>
              <a:rPr lang="cs-CZ" sz="3200" dirty="0" smtClean="0"/>
              <a:t>     každý jiným směrem.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81833" y="1830045"/>
            <a:ext cx="779489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cs-CZ" sz="3200" dirty="0" smtClean="0"/>
              <a:t>Naši předkové vedeni praotcem  ………………</a:t>
            </a:r>
          </a:p>
          <a:p>
            <a:pPr marL="457200" indent="-457200">
              <a:buFont typeface="Wingdings" pitchFamily="2" charset="2"/>
              <a:buChar char="v"/>
            </a:pPr>
            <a:endParaRPr lang="cs-CZ" sz="3200" dirty="0"/>
          </a:p>
          <a:p>
            <a:r>
              <a:rPr lang="cs-CZ" sz="3200" dirty="0"/>
              <a:t> </a:t>
            </a:r>
            <a:r>
              <a:rPr lang="cs-CZ" sz="3200" dirty="0" smtClean="0"/>
              <a:t>   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se usadili v okolí hory                                </a:t>
            </a:r>
          </a:p>
          <a:p>
            <a:endParaRPr lang="cs-CZ" sz="3200" dirty="0"/>
          </a:p>
          <a:p>
            <a:r>
              <a:rPr lang="cs-CZ" sz="3200" dirty="0" smtClean="0"/>
              <a:t>    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  u řeky</a:t>
            </a:r>
          </a:p>
          <a:p>
            <a:r>
              <a:rPr lang="cs-CZ" sz="3200" dirty="0" smtClean="0"/>
              <a:t>                                                              .</a:t>
            </a:r>
            <a:endParaRPr lang="cs-CZ" sz="3200" dirty="0"/>
          </a:p>
          <a:p>
            <a:r>
              <a:rPr lang="cs-CZ" sz="3200" dirty="0" smtClean="0"/>
              <a:t>                                                              </a:t>
            </a:r>
            <a:endParaRPr lang="cs-CZ" sz="3200" dirty="0"/>
          </a:p>
        </p:txBody>
      </p:sp>
      <p:sp>
        <p:nvSpPr>
          <p:cNvPr id="7" name="Vodorovný svitek 6"/>
          <p:cNvSpPr/>
          <p:nvPr/>
        </p:nvSpPr>
        <p:spPr>
          <a:xfrm>
            <a:off x="6084973" y="1556792"/>
            <a:ext cx="1966114" cy="1072301"/>
          </a:xfrm>
          <a:prstGeom prst="horizontalScrol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ČECHEM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8" name="Vodorovný svitek 7"/>
          <p:cNvSpPr/>
          <p:nvPr/>
        </p:nvSpPr>
        <p:spPr>
          <a:xfrm>
            <a:off x="6769049" y="3344142"/>
            <a:ext cx="1368152" cy="833611"/>
          </a:xfrm>
          <a:prstGeom prst="horizontalScroll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ŘÍP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9" name="Vodorovný svitek 8"/>
          <p:cNvSpPr/>
          <p:nvPr/>
        </p:nvSpPr>
        <p:spPr>
          <a:xfrm>
            <a:off x="4537216" y="5671513"/>
            <a:ext cx="1368152" cy="792088"/>
          </a:xfrm>
          <a:prstGeom prst="horizontalScroll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LABE</a:t>
            </a:r>
            <a:endParaRPr lang="cs-CZ" sz="32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73109"/>
            <a:ext cx="2592288" cy="2297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529025"/>
            <a:ext cx="2232248" cy="2096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78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3" name="chimes.wav"/>
          </p:stSnd>
        </p:sndAc>
      </p:transition>
    </mc:Choice>
    <mc:Fallback xmlns="">
      <p:transition spd="slow">
        <p:cover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476672"/>
            <a:ext cx="841768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cs-CZ" sz="3200" dirty="0" smtClean="0"/>
              <a:t>Po smrti </a:t>
            </a:r>
            <a:r>
              <a:rPr lang="cs-CZ" sz="3200" b="1" dirty="0" smtClean="0">
                <a:solidFill>
                  <a:srgbClr val="FF0000"/>
                </a:solidFill>
              </a:rPr>
              <a:t>praotce Čecha </a:t>
            </a:r>
            <a:r>
              <a:rPr lang="cs-CZ" sz="3200" dirty="0" smtClean="0"/>
              <a:t>se jeho nástupcem stal</a:t>
            </a:r>
          </a:p>
          <a:p>
            <a:r>
              <a:rPr lang="cs-CZ" sz="3200" dirty="0" smtClean="0"/>
              <a:t>  </a:t>
            </a:r>
          </a:p>
          <a:p>
            <a:r>
              <a:rPr lang="cs-CZ" sz="3200" dirty="0" smtClean="0"/>
              <a:t>      ……….       .</a:t>
            </a:r>
          </a:p>
          <a:p>
            <a:endParaRPr lang="cs-CZ" sz="3200" dirty="0"/>
          </a:p>
          <a:p>
            <a:pPr marL="457200" indent="-457200">
              <a:buFont typeface="Wingdings" pitchFamily="2" charset="2"/>
              <a:buChar char="v"/>
            </a:pPr>
            <a:r>
              <a:rPr lang="cs-CZ" sz="3200" dirty="0" smtClean="0"/>
              <a:t>Měl tři dcery. Jmenovaly se:</a:t>
            </a:r>
            <a:endParaRPr lang="cs-CZ" sz="3200" dirty="0"/>
          </a:p>
        </p:txBody>
      </p:sp>
      <p:sp>
        <p:nvSpPr>
          <p:cNvPr id="3" name="Vodorovný svitek 2"/>
          <p:cNvSpPr/>
          <p:nvPr/>
        </p:nvSpPr>
        <p:spPr>
          <a:xfrm>
            <a:off x="837902" y="1268760"/>
            <a:ext cx="1512168" cy="869214"/>
          </a:xfrm>
          <a:prstGeom prst="horizontalScroll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KROK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4" name="Vodorovný svitek 3"/>
          <p:cNvSpPr/>
          <p:nvPr/>
        </p:nvSpPr>
        <p:spPr>
          <a:xfrm>
            <a:off x="628994" y="5632504"/>
            <a:ext cx="1512168" cy="648072"/>
          </a:xfrm>
          <a:prstGeom prst="horizontalScroll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LIBUŠE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5" name="Vodorovný svitek 4"/>
          <p:cNvSpPr/>
          <p:nvPr/>
        </p:nvSpPr>
        <p:spPr>
          <a:xfrm>
            <a:off x="611560" y="4293096"/>
            <a:ext cx="1512168" cy="648072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TETA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6" name="Vodorovný svitek 5"/>
          <p:cNvSpPr/>
          <p:nvPr/>
        </p:nvSpPr>
        <p:spPr>
          <a:xfrm>
            <a:off x="611560" y="3324087"/>
            <a:ext cx="1512168" cy="648072"/>
          </a:xfrm>
          <a:prstGeom prst="horizontalScroll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KAZI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248504" y="3355735"/>
            <a:ext cx="5877122" cy="584775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znala byliny, dovedla léčit nemoci.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248504" y="4356393"/>
            <a:ext cx="6614439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znala kouzla a věděla, jak uctívat bohy.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248504" y="5417931"/>
            <a:ext cx="6801414" cy="1077218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uměla věštit budoucnost, předpověděla</a:t>
            </a:r>
          </a:p>
          <a:p>
            <a:r>
              <a:rPr lang="cs-CZ" sz="3200" dirty="0" smtClean="0">
                <a:solidFill>
                  <a:schemeClr val="bg1"/>
                </a:solidFill>
              </a:rPr>
              <a:t>slávu Praze.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70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dorovný svitek 1"/>
          <p:cNvSpPr/>
          <p:nvPr/>
        </p:nvSpPr>
        <p:spPr>
          <a:xfrm>
            <a:off x="323528" y="189441"/>
            <a:ext cx="1656184" cy="1008112"/>
          </a:xfrm>
          <a:prstGeom prst="horizontalScroll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LIBUŠE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98307" y="4432755"/>
            <a:ext cx="3646768" cy="58477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P</a:t>
            </a:r>
            <a:r>
              <a:rPr lang="cs-CZ" sz="3200" dirty="0" smtClean="0">
                <a:solidFill>
                  <a:schemeClr val="bg1"/>
                </a:solidFill>
              </a:rPr>
              <a:t>rovdala se za oráče 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4" name="Vodorovný svitek 3"/>
          <p:cNvSpPr/>
          <p:nvPr/>
        </p:nvSpPr>
        <p:spPr>
          <a:xfrm>
            <a:off x="4441453" y="4149080"/>
            <a:ext cx="2376143" cy="1152127"/>
          </a:xfrm>
          <a:prstGeom prst="horizontalScroll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PŘEMYSLA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95736" y="401110"/>
            <a:ext cx="6691768" cy="58477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po smrti otce Kroka vládla z Vyšehradu.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557611" y="4376652"/>
            <a:ext cx="567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   .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51620" y="5741579"/>
            <a:ext cx="3528392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Jejich rod se nazýval 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8" name="Vodorovný svitek 7"/>
          <p:cNvSpPr/>
          <p:nvPr/>
        </p:nvSpPr>
        <p:spPr>
          <a:xfrm>
            <a:off x="4932040" y="5457902"/>
            <a:ext cx="2880320" cy="1152128"/>
          </a:xfrm>
          <a:prstGeom prst="horizontalScrol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PŘEMYSLOVCI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79697" y="5741579"/>
            <a:ext cx="939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       .</a:t>
            </a:r>
            <a:endParaRPr lang="cs-CZ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888" y="1052736"/>
            <a:ext cx="3816759" cy="320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76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dorovný svitek 1"/>
          <p:cNvSpPr/>
          <p:nvPr/>
        </p:nvSpPr>
        <p:spPr>
          <a:xfrm>
            <a:off x="2999594" y="136278"/>
            <a:ext cx="2520280" cy="1132482"/>
          </a:xfrm>
          <a:prstGeom prst="horizontalScrol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Pověsti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4324" y="1689457"/>
            <a:ext cx="2774477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HORYMÍROVI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61066" y="1404588"/>
            <a:ext cx="2106923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BIVOJOVI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0250" y="3437249"/>
            <a:ext cx="3032818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KNĚŽNĚ LIBUŠI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54324" y="4225926"/>
            <a:ext cx="3879588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CTIRADOVI A ŠÁRCE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30221" y="5081419"/>
            <a:ext cx="3582840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PRAOTCI ČECHOVI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592418" y="2257677"/>
            <a:ext cx="3991990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PŘEMYSLU ORÁČOVI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21620" y="5222877"/>
            <a:ext cx="4358694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 BLANICKÝCH RYTÍŘÍCH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921533" y="3780329"/>
            <a:ext cx="3920882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KRÁLI BRUNCVÍKOVI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525372" y="4488727"/>
            <a:ext cx="3052823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SVATOPLUKOVI</a:t>
            </a:r>
            <a:endParaRPr lang="cs-CZ" sz="3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262525" y="2972809"/>
            <a:ext cx="4424801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OLDŘICHOVI A BOŽENĚ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608760" y="6021287"/>
            <a:ext cx="4184415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BŘETISLAVOVI A JITCE</a:t>
            </a:r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08838" y="5853808"/>
            <a:ext cx="2614434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JEČMÍNKOVI</a:t>
            </a:r>
            <a:endParaRPr lang="cs-CZ" sz="3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82725" y="2550064"/>
            <a:ext cx="2308429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O KROKOVI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5539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dorovný svitek 1"/>
          <p:cNvSpPr/>
          <p:nvPr/>
        </p:nvSpPr>
        <p:spPr>
          <a:xfrm>
            <a:off x="899592" y="1124744"/>
            <a:ext cx="7056784" cy="3888432"/>
          </a:xfrm>
          <a:prstGeom prst="horizontalScrol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K obrázkům přiřaď správný název pověsti.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Klikni na žluté kartičky a sleduj správné cesty.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2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79023" y="4386567"/>
            <a:ext cx="3991990" cy="584775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PŘEMYSLU ORÁČOVI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4550" y="4971342"/>
            <a:ext cx="2106923" cy="584775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BIVOJOVI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196536" y="5556117"/>
            <a:ext cx="2774477" cy="584775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HORYMÍROVI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320795" y="6147970"/>
            <a:ext cx="2614434" cy="584775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3200" dirty="0" smtClean="0"/>
              <a:t>O JEČMÍNKOVI</a:t>
            </a:r>
            <a:endParaRPr lang="cs-CZ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975" y="297257"/>
            <a:ext cx="3168473" cy="2102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8585"/>
            <a:ext cx="3618779" cy="2272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024" y="4263896"/>
            <a:ext cx="2597150" cy="217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085184"/>
            <a:ext cx="2805113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80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  <p:sndAc>
          <p:stSnd>
            <p:snd r:embed="rId2" name="chimes.wav"/>
          </p:stSnd>
        </p:sndAc>
      </p:transition>
    </mc:Choice>
    <mc:Fallback xmlns="">
      <p:transition spd="slow">
        <p:cover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C -0.03802 -0.0051 -0.08403 -0.00579 -0.11875 -0.03936 C -0.12569 -0.04584 -0.13142 -0.0551 -0.13802 -0.06135 C -0.14462 -0.0676 -0.15382 -0.06968 -0.16059 -0.07524 C -0.16337 -0.07732 -0.1658 -0.08149 -0.16875 -0.08357 C -0.1717 -0.08612 -0.1783 -0.08936 -0.1783 -0.08866 C -0.18316 -0.09769 -0.18698 -0.09931 -0.19288 -0.10579 C -0.20139 -0.12848 -0.20017 -0.15903 -0.18472 -0.17199 C -0.17882 -0.17686 -0.17153 -0.17709 -0.16545 -0.18033 C -0.14757 -0.18866 -0.13107 -0.20024 -0.11232 -0.20209 C -0.09878 -0.20394 -0.08576 -0.20417 -0.07222 -0.20487 C -0.06319 -0.21274 -0.0592 -0.21389 -0.04809 -0.21621 C -0.04427 -0.21945 -0.04114 -0.2257 -0.03698 -0.22732 C -0.0335 -0.22871 -0.00416 -0.23287 -0.0033 -0.23287 C 0.04288 -0.23149 0.08472 -0.23542 0.12847 -0.21621 C 0.16476 -0.21806 0.20156 -0.21806 0.23785 -0.22176 C 0.24358 -0.22246 0.2441 -0.2301 0.24896 -0.23287 C 0.26476 -0.24074 0.29028 -0.23982 0.30365 -0.24098 C 0.30955 -0.24422 0.32118 -0.24908 0.32118 -0.24885 C 0.32795 -0.26065 0.3316 -0.27362 0.33594 -0.28727 " pathEditMode="relative" rAng="0" ptsTypes="fffffffffffffffffffA">
                                      <p:cBhvr>
                                        <p:cTn id="32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-1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07 -0.02106 C 0.21909 -0.02407 0.22482 -0.03194 0.2342 -0.03495 C 0.23559 -0.04074 0.24132 -0.05903 0.24427 -0.0625 C 0.24757 -0.06574 0.25173 -0.06666 0.25468 -0.06944 C 0.26093 -0.09352 0.2651 -0.1125 0.27552 -0.13379 C 0.27743 -0.13796 0.28246 -0.13634 0.28593 -0.13842 C 0.28802 -0.13981 0.29062 -0.14143 0.29288 -0.14282 C 0.30243 -0.15602 0.31597 -0.15578 0.32899 -0.15903 C 0.33142 -0.15949 0.33368 -0.16041 0.33593 -0.16134 C 0.33941 -0.16273 0.34618 -0.16597 0.34618 -0.16574 C 0.35225 -0.17384 0.36336 -0.18449 0.34965 -0.20046 C 0.34357 -0.20764 0.3335 -0.20231 0.32552 -0.20278 C 0.30711 -0.20393 0.28871 -0.2044 0.27031 -0.20509 C 0.25677 -0.20671 0.24149 -0.20139 0.23038 -0.2118 C 0.22621 -0.21574 0.2177 -0.23078 0.2151 -0.23495 C 0.21232 -0.24028 0.21093 -0.24791 0.20659 -0.25092 C 0.19843 -0.25625 0.1908 -0.26273 0.18246 -0.26713 C 0.17552 -0.27083 0.16788 -0.27361 0.16163 -0.27847 C 0.15121 -0.28634 0.1401 -0.29653 0.12899 -0.30162 C 0.12343 -0.30856 0.11857 -0.31528 0.11354 -0.32222 C 0.10937 -0.32778 0.10121 -0.33055 0.09618 -0.33379 C 0.07448 -0.34676 0.05191 -0.34768 0.02899 -0.3544 C 0.01527 -0.35856 0.00173 -0.36319 -0.01233 -0.36597 C -0.01754 -0.36828 -0.02275 -0.37037 -0.02795 -0.37268 C -0.03021 -0.37361 -0.03091 -0.37778 -0.03299 -0.37963 C -0.03629 -0.38264 -0.03993 -0.38426 -0.04341 -0.38657 C -0.04983 -0.39074 -0.0573 -0.39051 -0.06407 -0.39352 C -0.08594 -0.39282 -0.10782 -0.39259 -0.12969 -0.3912 C -0.13802 -0.39074 -0.14184 -0.3824 -0.15035 -0.37963 C -0.16059 -0.37615 -0.17084 -0.37268 -0.18125 -0.3706 C -0.1915 -0.36597 -0.20191 -0.35949 -0.21233 -0.35671 C -0.21441 -0.35532 -0.22257 -0.35046 -0.22448 -0.34745 C -0.22726 -0.34328 -0.229 -0.33842 -0.23125 -0.33379 C -0.23247 -0.33148 -0.23282 -0.32778 -0.23473 -0.32685 C -0.23646 -0.32615 -0.23837 -0.32569 -0.23993 -0.32453 C -0.24618 -0.32037 -0.25539 -0.30602 -0.25539 -0.30578 C -0.25886 -0.29467 -0.26111 -0.28333 -0.26407 -0.27176 C -0.2658 -0.25578 -0.2658 -0.25162 -0.27275 -0.23935 C -0.27431 -0.2331 -0.27657 -0.22731 -0.27795 -0.22106 C -0.27934 -0.21504 -0.27795 -0.20717 -0.28125 -0.20278 C -0.28629 -0.19606 -0.28976 -0.1912 -0.29167 -0.18194 C -0.29393 -0.17129 -0.29688 -0.14977 -0.29688 -0.14953 C -0.29775 -0.12083 -0.28924 -0.09259 -0.31059 -0.0831 C -0.31181 -0.08078 -0.31198 -0.07615 -0.31407 -0.07615 C -0.31598 -0.07615 -0.31493 -0.08102 -0.3158 -0.0831 C -0.31858 -0.09074 -0.31736 -0.09004 -0.32101 -0.09004 " pathEditMode="relative" rAng="0" ptsTypes="fffffffffffffffffffffffffffffffffffffffffffffA">
                                      <p:cBhvr>
                                        <p:cTn id="37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89" y="-18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093 0.00463 C 0.17864 0.00393 0.19635 0.0037 0.21423 0.00231 C 0.22343 0.00162 0.22829 -0.00509 0.23663 -0.00672 C 0.24583 -0.00857 0.25503 -0.00834 0.26423 -0.00903 C 0.2934 -0.02199 0.31475 -0.01922 0.34878 -0.0206 C 0.3552 -0.025 0.36076 -0.02755 0.3677 -0.02986 C 0.37447 -0.03866 0.37552 -0.04491 0.38333 -0.05278 C 0.38697 -0.06042 0.39149 -0.06597 0.39531 -0.07338 C 0.39843 -0.09028 0.40121 -0.0963 0.39704 -0.11713 C 0.39635 -0.12037 0.39322 -0.1213 0.39184 -0.12408 C 0.39027 -0.12685 0.38941 -0.13009 0.38836 -0.13334 C 0.38663 -0.13843 0.38732 -0.14468 0.38506 -0.14931 C 0.38159 -0.15648 0.37066 -0.15926 0.36597 -0.16551 C 0.36406 -0.16806 0.36284 -0.17199 0.36093 -0.17454 C 0.35538 -0.18195 0.34739 -0.1838 0.3401 -0.18611 C 0.33298 -0.1882 0.32204 -0.19445 0.31423 -0.19537 C 0.29357 -0.19746 0.25225 -0.2 0.25225 -0.2 C 0.23368 -0.20417 0.24913 -0.19931 0.23506 -0.20672 C 0.23159 -0.20857 0.22812 -0.20972 0.22465 -0.21134 C 0.22291 -0.21204 0.21944 -0.21366 0.21944 -0.21366 C 0.21371 -0.225 0.20729 -0.22593 0.19878 -0.23218 C 0.1934 -0.23611 0.18906 -0.24329 0.18333 -0.24584 C 0.171 -0.25116 0.15972 -0.25533 0.14687 -0.25741 C 0.13402 -0.27454 0.12986 -0.2794 0.11093 -0.28264 C 0.08784 -0.29283 0.07048 -0.29121 0.04357 -0.2919 C 0.00399 -0.29306 -0.03577 -0.29352 -0.07535 -0.29422 C -0.09653 -0.29699 -0.1158 -0.30139 -0.13577 -0.31019 C -0.14532 -0.31945 -0.15365 -0.32801 -0.16494 -0.33334 C -0.17014 -0.33565 -0.17535 -0.33773 -0.18056 -0.34005 C -0.1823 -0.34074 -0.18577 -0.34236 -0.18577 -0.34236 C -0.19514 -0.35093 -0.1875 -0.3456 -0.20469 -0.34931 C -0.21528 -0.35162 -0.225 -0.35648 -0.23577 -0.35857 C -0.24132 -0.36111 -0.24757 -0.36204 -0.25296 -0.36551 C -0.2665 -0.37431 -0.25018 -0.36644 -0.26337 -0.37222 C -0.26563 -0.37709 -0.2757 -0.40232 -0.26494 -0.40232 " pathEditMode="relative" ptsTypes="ffffffffffffffffffffffffffffffffffA">
                                      <p:cBhvr>
                                        <p:cTn id="42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98 0.02014 C -0.18941 0.01944 -0.20903 0.01991 -0.22848 0.01782 C -0.23212 0.01736 -0.24462 0.00509 -0.24566 0.00417 C -0.25417 -0.00347 -0.27049 -0.00532 -0.28021 -0.01204 C -0.2908 -0.03264 -0.3099 -0.01991 -0.32848 -0.01875 C -0.33907 -0.01458 -0.34844 -0.01157 -0.35955 -0.00972 C -0.3842 -0.00139 -0.41129 -0.00139 -0.43542 -0.01204 C -0.44289 -0.01875 -0.45105 -0.02014 -0.45955 -0.02338 C -0.47153 -0.04005 -0.48872 -0.0463 -0.50087 -0.0625 C -0.50209 -0.06713 -0.50313 -0.07176 -0.50434 -0.07639 C -0.50486 -0.0787 -0.50608 -0.08333 -0.50608 -0.0831 C -0.50556 -0.10393 -0.50539 -0.12477 -0.50434 -0.14537 C -0.50417 -0.14931 -0.50122 -0.16088 -0.49914 -0.16366 C -0.49341 -0.1713 -0.48455 -0.17639 -0.47865 -0.18426 C -0.47743 -0.27731 -0.504 -0.31736 -0.46129 -0.35671 C -0.44879 -0.38194 -0.43993 -0.40463 -0.4198 -0.42106 C -0.41493 -0.425 -0.40834 -0.43102 -0.40261 -0.43264 C -0.39584 -0.43449 -0.38195 -0.43727 -0.38195 -0.43704 C -0.33941 -0.43542 -0.29861 -0.42801 -0.25608 -0.42569 C -0.24497 -0.42083 -0.24132 -0.42153 -0.22848 -0.42338 C -0.21511 -0.4294 -0.20087 -0.43588 -0.1875 -0.43958 C -0.1698 -0.4537 -0.15052 -0.45995 -0.13368 -0.47639 C -0.12778 -0.48218 -0.09306 -0.48518 -0.09219 -0.48542 C -0.05747 -0.49213 -0.02414 -0.49907 0.01128 -0.50162 C 0.02395 -0.50093 0.03645 -0.50208 0.04913 -0.49931 C 0.05156 -0.49884 0.05191 -0.49259 0.05416 -0.49236 C 0.0802 -0.49097 0.10607 -0.49398 0.13194 -0.49468 C 0.15555 -0.49306 0.17205 -0.49028 0.19392 -0.48542 C 0.19566 -0.48403 0.19722 -0.48218 0.19913 -0.48102 C 0.20069 -0.47986 0.20312 -0.48032 0.20434 -0.4787 C 0.20764 -0.47431 0.20833 -0.46736 0.21128 -0.4625 C 0.21649 -0.45393 0.22257 -0.45185 0.2302 -0.44884 C 0.23732 -0.44259 0.24461 -0.44306 0.2526 -0.43958 C 0.25642 -0.43194 0.2559 -0.43426 0.25781 -0.42569 C 0.25781 -0.42546 0.26059 -0.41088 0.26128 -0.40972 C 0.26423 -0.40579 0.27152 -0.40046 0.27152 -0.40023 C 0.27777 -0.38819 0.2802 -0.39143 0.2802 -0.37523 " pathEditMode="relative" rAng="0" ptsTypes="ffffffffffffffffffffffffffffffffffffA">
                                      <p:cBhvr>
                                        <p:cTn id="47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77" y="-2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344</Words>
  <Application>Microsoft Office PowerPoint</Application>
  <PresentationFormat>Předvádění na obrazovce (4:3)</PresentationFormat>
  <Paragraphs>138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Jarní květiny</dc:title>
  <dc:creator>Eva</dc:creator>
  <cp:lastModifiedBy>HP</cp:lastModifiedBy>
  <cp:revision>257</cp:revision>
  <dcterms:created xsi:type="dcterms:W3CDTF">2012-03-26T21:10:22Z</dcterms:created>
  <dcterms:modified xsi:type="dcterms:W3CDTF">2020-03-23T08:41:11Z</dcterms:modified>
</cp:coreProperties>
</file>